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6" r:id="rId2"/>
    <p:sldId id="269" r:id="rId3"/>
    <p:sldId id="274" r:id="rId4"/>
    <p:sldId id="276" r:id="rId5"/>
    <p:sldId id="277" r:id="rId6"/>
    <p:sldId id="278" r:id="rId7"/>
    <p:sldId id="272" r:id="rId8"/>
    <p:sldId id="286" r:id="rId9"/>
    <p:sldId id="275" r:id="rId10"/>
    <p:sldId id="273" r:id="rId11"/>
    <p:sldId id="280" r:id="rId12"/>
    <p:sldId id="287" r:id="rId13"/>
    <p:sldId id="282" r:id="rId14"/>
    <p:sldId id="290" r:id="rId15"/>
    <p:sldId id="289" r:id="rId16"/>
    <p:sldId id="284" r:id="rId17"/>
    <p:sldId id="288"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84499" autoAdjust="0"/>
  </p:normalViewPr>
  <p:slideViewPr>
    <p:cSldViewPr>
      <p:cViewPr varScale="1">
        <p:scale>
          <a:sx n="91" d="100"/>
          <a:sy n="91" d="100"/>
        </p:scale>
        <p:origin x="-55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AEEE8-413D-4F91-81A1-CD55D046523B}" type="datetimeFigureOut">
              <a:rPr lang="en-GB" smtClean="0"/>
              <a:pPr/>
              <a:t>14/03/2018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C7BC43-4ED5-4E9A-A94E-AEC47367C3A4}" type="slidenum">
              <a:rPr lang="en-GB" smtClean="0"/>
              <a:pPr/>
              <a:t>‹#›</a:t>
            </a:fld>
            <a:endParaRPr lang="en-GB"/>
          </a:p>
        </p:txBody>
      </p:sp>
    </p:spTree>
    <p:extLst>
      <p:ext uri="{BB962C8B-B14F-4D97-AF65-F5344CB8AC3E}">
        <p14:creationId xmlns:p14="http://schemas.microsoft.com/office/powerpoint/2010/main" xmlns="" val="329923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CC7BC43-4ED5-4E9A-A94E-AEC47367C3A4}" type="slidenum">
              <a:rPr lang="en-GB" smtClean="0"/>
              <a:pPr/>
              <a:t>1</a:t>
            </a:fld>
            <a:endParaRPr lang="en-GB"/>
          </a:p>
        </p:txBody>
      </p:sp>
    </p:spTree>
    <p:extLst>
      <p:ext uri="{BB962C8B-B14F-4D97-AF65-F5344CB8AC3E}">
        <p14:creationId xmlns:p14="http://schemas.microsoft.com/office/powerpoint/2010/main" xmlns="" val="345841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Standing Rigging – definition</a:t>
            </a:r>
            <a:r>
              <a:rPr lang="en-GB" baseline="0" dirty="0" smtClean="0"/>
              <a:t> not used in IRC but forms part of </a:t>
            </a:r>
            <a:r>
              <a:rPr lang="en-GB" b="1" baseline="0" dirty="0" smtClean="0"/>
              <a:t>shroud</a:t>
            </a:r>
            <a:r>
              <a:rPr lang="en-GB" baseline="0" dirty="0" smtClean="0"/>
              <a:t> definition. “It may be adjustable but is not detached when racing except as below” </a:t>
            </a:r>
          </a:p>
          <a:p>
            <a:r>
              <a:rPr lang="en-GB" baseline="0" dirty="0" smtClean="0"/>
              <a:t>Shroud – sub-definition of </a:t>
            </a:r>
            <a:r>
              <a:rPr lang="en-GB" b="1" baseline="0" dirty="0" smtClean="0"/>
              <a:t>standing rigging</a:t>
            </a:r>
            <a:r>
              <a:rPr lang="en-GB" baseline="0" dirty="0" smtClean="0"/>
              <a:t>. Removal of “is not detached while racing” as that is part of </a:t>
            </a:r>
            <a:r>
              <a:rPr lang="en-GB" b="1" baseline="0" dirty="0" smtClean="0"/>
              <a:t>standing rigging </a:t>
            </a:r>
            <a:r>
              <a:rPr lang="en-GB" baseline="0" dirty="0" smtClean="0"/>
              <a:t>definition.</a:t>
            </a:r>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15</a:t>
            </a:fld>
            <a:endParaRPr lang="en-GB"/>
          </a:p>
        </p:txBody>
      </p:sp>
    </p:spTree>
    <p:extLst>
      <p:ext uri="{BB962C8B-B14F-4D97-AF65-F5344CB8AC3E}">
        <p14:creationId xmlns:p14="http://schemas.microsoft.com/office/powerpoint/2010/main" xmlns="" val="2152349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Seven-</a:t>
            </a:r>
            <a:r>
              <a:rPr lang="en-GB" baseline="0" dirty="0" smtClean="0"/>
              <a:t>Eighths Width – New definition added in ERS. Used directly in IRC.</a:t>
            </a:r>
          </a:p>
          <a:p>
            <a:r>
              <a:rPr lang="en-GB" baseline="0" dirty="0" smtClean="0"/>
              <a:t>Appendix 2 has been added to include the common abbreviations used for primary sail dimensions.</a:t>
            </a:r>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16</a:t>
            </a:fld>
            <a:endParaRPr lang="en-GB"/>
          </a:p>
        </p:txBody>
      </p:sp>
    </p:spTree>
    <p:extLst>
      <p:ext uri="{BB962C8B-B14F-4D97-AF65-F5344CB8AC3E}">
        <p14:creationId xmlns:p14="http://schemas.microsoft.com/office/powerpoint/2010/main" xmlns="" val="209601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Seven-</a:t>
            </a:r>
            <a:r>
              <a:rPr lang="en-GB" baseline="0" dirty="0" smtClean="0"/>
              <a:t>Eighths Width – New definition added in ERS. Used directly in IRC.</a:t>
            </a:r>
          </a:p>
          <a:p>
            <a:r>
              <a:rPr lang="en-GB" baseline="0" dirty="0" smtClean="0"/>
              <a:t>Appendix 2 has been added to include the common abbreviations used for primary sail dimensions.</a:t>
            </a:r>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17</a:t>
            </a:fld>
            <a:endParaRPr lang="en-GB"/>
          </a:p>
        </p:txBody>
      </p:sp>
    </p:spTree>
    <p:extLst>
      <p:ext uri="{BB962C8B-B14F-4D97-AF65-F5344CB8AC3E}">
        <p14:creationId xmlns:p14="http://schemas.microsoft.com/office/powerpoint/2010/main" xmlns="" val="209601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Series Date</a:t>
            </a:r>
            <a:r>
              <a:rPr lang="en-GB" baseline="0" dirty="0" smtClean="0"/>
              <a:t> &amp; Age Date -  have been added but definition is not in accordance with IRC use, so therefore IRC definition now in rule.</a:t>
            </a:r>
          </a:p>
          <a:p>
            <a:r>
              <a:rPr lang="en-GB" baseline="0" dirty="0" smtClean="0"/>
              <a:t>Foil – definition has been added but not suitable for IRC as does not include a “hull foil”. Therefore new IRC definition has been added. More later.</a:t>
            </a:r>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18</a:t>
            </a:fld>
            <a:endParaRPr lang="en-GB"/>
          </a:p>
        </p:txBody>
      </p:sp>
    </p:spTree>
    <p:extLst>
      <p:ext uri="{BB962C8B-B14F-4D97-AF65-F5344CB8AC3E}">
        <p14:creationId xmlns:p14="http://schemas.microsoft.com/office/powerpoint/2010/main" xmlns="" val="251666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2.6 Calculation of IRC – Reasons for change:</a:t>
            </a:r>
          </a:p>
          <a:p>
            <a:r>
              <a:rPr lang="en-GB" dirty="0" smtClean="0"/>
              <a:t>Clarify that there is not subjective element</a:t>
            </a:r>
            <a:r>
              <a:rPr lang="en-GB" baseline="0" dirty="0" smtClean="0"/>
              <a:t>s in IRC formulation now.</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17.1 Boat Weight – Reasons for change:</a:t>
            </a:r>
          </a:p>
          <a:p>
            <a:r>
              <a:rPr lang="en-GB" dirty="0" smtClean="0"/>
              <a:t>To bring the rule in accordance with ERS.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17.5 Boat Weight from sailing weight – Reasons for change:</a:t>
            </a:r>
          </a:p>
          <a:p>
            <a:r>
              <a:rPr lang="en-GB" dirty="0" smtClean="0"/>
              <a:t>To bring the rule in accordance with ERS.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18.1 Overhangs and Draft – Reasons for change: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bring the rule in accordance with 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19.6 Hull Appendages – material in the fin:</a:t>
            </a:r>
          </a:p>
          <a:p>
            <a:r>
              <a:rPr lang="en-GB" sz="1200" b="0" i="0" u="none" strike="noStrike" kern="1200" baseline="0" dirty="0" smtClean="0">
                <a:solidFill>
                  <a:schemeClr val="tx1"/>
                </a:solidFill>
                <a:latin typeface="+mn-lt"/>
                <a:ea typeface="+mn-ea"/>
                <a:cs typeface="+mn-cs"/>
              </a:rPr>
              <a:t>Reason for change: With the introduction of the rating of bulb weight in IRC for keel types 10 to 12 over the past few years, and the addition of the bulb weight to the IRC certificate in 2016, the focus on the optimum approach to weight distribution within the keel for these keel types has become sharper. </a:t>
            </a:r>
          </a:p>
          <a:p>
            <a:r>
              <a:rPr lang="en-GB" sz="1200" b="0" i="0" u="none" strike="noStrike" kern="1200" baseline="0" dirty="0" smtClean="0">
                <a:solidFill>
                  <a:schemeClr val="tx1"/>
                </a:solidFill>
                <a:latin typeface="+mn-lt"/>
                <a:ea typeface="+mn-ea"/>
                <a:cs typeface="+mn-cs"/>
              </a:rPr>
              <a:t>It has become apparent that as </a:t>
            </a:r>
            <a:r>
              <a:rPr lang="en-GB" sz="1200" b="1" i="0" u="none" strike="noStrike" kern="1200" baseline="0" dirty="0" smtClean="0">
                <a:solidFill>
                  <a:schemeClr val="tx1"/>
                </a:solidFill>
                <a:latin typeface="+mn-lt"/>
                <a:ea typeface="+mn-ea"/>
                <a:cs typeface="+mn-cs"/>
              </a:rPr>
              <a:t>ballast </a:t>
            </a:r>
            <a:r>
              <a:rPr lang="en-GB" sz="1200" b="0" i="0" u="none" strike="noStrike" kern="1200" baseline="0" dirty="0" smtClean="0">
                <a:solidFill>
                  <a:schemeClr val="tx1"/>
                </a:solidFill>
                <a:latin typeface="+mn-lt"/>
                <a:ea typeface="+mn-ea"/>
                <a:cs typeface="+mn-cs"/>
              </a:rPr>
              <a:t>in the keel bulb is rated, but any </a:t>
            </a:r>
            <a:r>
              <a:rPr lang="en-GB" sz="1200" b="1" i="0" u="none" strike="noStrike" kern="1200" baseline="0" dirty="0" smtClean="0">
                <a:solidFill>
                  <a:schemeClr val="tx1"/>
                </a:solidFill>
                <a:latin typeface="+mn-lt"/>
                <a:ea typeface="+mn-ea"/>
                <a:cs typeface="+mn-cs"/>
              </a:rPr>
              <a:t>ballast </a:t>
            </a:r>
            <a:r>
              <a:rPr lang="en-GB" sz="1200" b="0" i="0" u="none" strike="noStrike" kern="1200" baseline="0" dirty="0" smtClean="0">
                <a:solidFill>
                  <a:schemeClr val="tx1"/>
                </a:solidFill>
                <a:latin typeface="+mn-lt"/>
                <a:ea typeface="+mn-ea"/>
                <a:cs typeface="+mn-cs"/>
              </a:rPr>
              <a:t>that is transferred to the lower section of the keel fin is not, there is an incentive for teams to accept a slight raising of the vertical centre of gravity for a reduction in rating that is greater than the performance reduction.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22.3.3 List angle – Reasons for change: Basically changes “static heel</a:t>
            </a:r>
            <a:r>
              <a:rPr lang="en-GB" baseline="0" dirty="0" smtClean="0"/>
              <a:t> angle” to list angle to use ERS definition. </a:t>
            </a:r>
            <a:endParaRPr lang="en-GB" dirty="0" smtClean="0"/>
          </a:p>
          <a:p>
            <a:endParaRPr lang="en-GB" dirty="0" smtClean="0"/>
          </a:p>
          <a:p>
            <a:r>
              <a:rPr lang="en-GB" dirty="0" smtClean="0"/>
              <a:t>Definitions: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Series Date and Age Date – Reasons for change: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Delete the IRC definitions age Date and series date. Age date and series date are now defined in 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STL – Reasons for change: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Currently if a boat is rated without a spinnaker then STL is set to zero. However, such boats generally use headsails hoisted to the masthead and flown from the end of the bowsprit. As such it seems appropriate that the STL is not ignored. </a:t>
            </a:r>
            <a:endParaRPr lang="en-GB" dirty="0" smtClean="0"/>
          </a:p>
          <a:p>
            <a:pPr lvl="1"/>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Aft Rigging </a:t>
            </a:r>
            <a:r>
              <a:rPr lang="en-GB" dirty="0" smtClean="0"/>
              <a:t>– Focus on</a:t>
            </a:r>
            <a:r>
              <a:rPr lang="en-GB" baseline="0" dirty="0" smtClean="0"/>
              <a:t> this, m</a:t>
            </a:r>
            <a:r>
              <a:rPr lang="en-GB" dirty="0" smtClean="0"/>
              <a:t>ore</a:t>
            </a:r>
            <a:r>
              <a:rPr lang="en-GB" baseline="0" dirty="0" smtClean="0"/>
              <a:t> in a moment</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lvl="1"/>
            <a:endParaRPr lang="en-GB" b="1"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HUW, MUW 7/8 Width of Headsail and Mainsail – Reasons for change: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To bring the definition in accordance with ERS.</a:t>
            </a:r>
          </a:p>
          <a:p>
            <a:pPr lvl="1"/>
            <a:endParaRPr lang="en-GB" dirty="0" smtClean="0"/>
          </a:p>
          <a:p>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2</a:t>
            </a:fld>
            <a:endParaRPr lang="en-GB"/>
          </a:p>
        </p:txBody>
      </p:sp>
    </p:spTree>
    <p:extLst>
      <p:ext uri="{BB962C8B-B14F-4D97-AF65-F5344CB8AC3E}">
        <p14:creationId xmlns:p14="http://schemas.microsoft.com/office/powerpoint/2010/main" xmlns="" val="424840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Over recent years it has become apparent that many of the arrangements available to offshore boats as far as aft rigging attachments is concerned are not completely covered by the ERS definitions.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Modern materials are allowing spar manufacturers and riggers a far wider range of options than previously. </a:t>
            </a:r>
            <a:r>
              <a:rPr lang="en-GB" sz="1200" b="0" i="0" u="none" strike="noStrike" kern="1200" baseline="0" dirty="0" smtClean="0">
                <a:solidFill>
                  <a:schemeClr val="tx1"/>
                </a:solidFill>
                <a:latin typeface="+mn-lt"/>
                <a:ea typeface="+mn-ea"/>
                <a:cs typeface="+mn-cs"/>
              </a:rPr>
              <a:t>It is also recognised that the principal purpose of rating various options is to determine the number of points on the mast spar where adjustment is possible. </a:t>
            </a:r>
            <a:r>
              <a:rPr lang="en-GB" sz="1200" b="0" i="0" u="none" strike="noStrike" kern="1200" baseline="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t has become increasingly apparent that the generally used definitions for different types of aft rigging (backstays, running backstays, </a:t>
            </a:r>
            <a:r>
              <a:rPr lang="en-GB" sz="1200" kern="1200" dirty="0" err="1" smtClean="0">
                <a:solidFill>
                  <a:schemeClr val="tx1"/>
                </a:solidFill>
                <a:effectLst/>
                <a:latin typeface="+mn-lt"/>
                <a:ea typeface="+mn-ea"/>
                <a:cs typeface="+mn-cs"/>
              </a:rPr>
              <a:t>checkstays</a:t>
            </a:r>
            <a:r>
              <a:rPr lang="en-GB" sz="1200" kern="1200" dirty="0" smtClean="0">
                <a:solidFill>
                  <a:schemeClr val="tx1"/>
                </a:solidFill>
                <a:effectLst/>
                <a:latin typeface="+mn-lt"/>
                <a:ea typeface="+mn-ea"/>
                <a:cs typeface="+mn-cs"/>
              </a:rPr>
              <a:t> etc.) do not suit all types of rigging arrangements. </a:t>
            </a:r>
          </a:p>
          <a:p>
            <a:r>
              <a:rPr lang="en-GB" sz="1200" b="0" i="0" u="none" strike="noStrike" kern="1200" baseline="0" dirty="0" smtClean="0">
                <a:solidFill>
                  <a:schemeClr val="tx1"/>
                </a:solidFill>
                <a:latin typeface="+mn-lt"/>
                <a:ea typeface="+mn-ea"/>
                <a:cs typeface="+mn-cs"/>
              </a:rPr>
              <a:t>It is therefore suggested that a simplified option is more appropriate: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2017 IRC will therefore use the following definitions for aft rigging:</a:t>
            </a:r>
          </a:p>
          <a:p>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3</a:t>
            </a:fld>
            <a:endParaRPr lang="en-GB"/>
          </a:p>
        </p:txBody>
      </p:sp>
    </p:spTree>
    <p:extLst>
      <p:ext uri="{BB962C8B-B14F-4D97-AF65-F5344CB8AC3E}">
        <p14:creationId xmlns:p14="http://schemas.microsoft.com/office/powerpoint/2010/main" xmlns="" val="158286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8.2.1 Short Handed Certificate – Reasons for change:</a:t>
            </a:r>
          </a:p>
          <a:p>
            <a:r>
              <a:rPr lang="en-GB" sz="1200" b="0" i="0" u="none" strike="noStrike" kern="1200" baseline="0" dirty="0" smtClean="0">
                <a:solidFill>
                  <a:schemeClr val="tx1"/>
                </a:solidFill>
                <a:latin typeface="+mn-lt"/>
                <a:ea typeface="+mn-ea"/>
                <a:cs typeface="+mn-cs"/>
              </a:rPr>
              <a:t>Rule 8.2.1 is unclear about which certificate a boat may use for a short-handed race. The intention is that if a boat holds a short-handed certificate, that certificate must be used for short-handed races. The boat cannot choose to use its primary certificate.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13.2 Measurement and Compliance – Reason for change:</a:t>
            </a:r>
          </a:p>
          <a:p>
            <a:r>
              <a:rPr lang="en-GB" sz="1200" b="0" i="0" u="none" strike="noStrike" kern="1200" baseline="0" dirty="0" smtClean="0">
                <a:solidFill>
                  <a:schemeClr val="tx1"/>
                </a:solidFill>
                <a:latin typeface="+mn-lt"/>
                <a:ea typeface="+mn-ea"/>
                <a:cs typeface="+mn-cs"/>
              </a:rPr>
              <a:t>The new ERS H.5.4 gives IRC the right to specify the blue batten specification to be used for extending a locally curved or irregular sail edge to find a corner point. IRC rates boats from 5.00m to over 30.00m LH, and the standard 1 metre WS Blue Batten is not appropriate for measuring very large sails.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17.1 Boat Weight – Berth cushions  - Reason for change:</a:t>
            </a:r>
          </a:p>
          <a:p>
            <a:r>
              <a:rPr lang="en-GB" sz="1200" b="0" i="0" u="none" strike="noStrike" kern="1200" baseline="0" dirty="0" smtClean="0">
                <a:solidFill>
                  <a:schemeClr val="tx1"/>
                </a:solidFill>
                <a:latin typeface="+mn-lt"/>
                <a:ea typeface="+mn-ea"/>
                <a:cs typeface="+mn-cs"/>
              </a:rPr>
              <a:t>Rule 17.1 does not clearly allow for cushions to be removed for racing, and that therefore they should also be removed for measuring Boat Weight.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21.5 Mainsails – Reasons for change:</a:t>
            </a:r>
          </a:p>
          <a:p>
            <a:r>
              <a:rPr lang="en-GB" sz="1200" b="0" i="0" u="none" strike="noStrike" kern="1200" baseline="0" dirty="0" smtClean="0">
                <a:solidFill>
                  <a:schemeClr val="tx1"/>
                </a:solidFill>
                <a:latin typeface="+mn-lt"/>
                <a:ea typeface="+mn-ea"/>
                <a:cs typeface="+mn-cs"/>
              </a:rPr>
              <a:t>The default mainsail widths in Rule 21.5 are based on IOR defaults, which are now historic and no longer used by sailmakers. In addition, for accurate rating calculation the actual data should be used. Default widths were removed some years ago from Rule 21.7 (headsails) so it is inconsistent to state them for mainsails. It is suggested that that Rule 21.5 is simplified.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22.2.1 Hull Factor Evaluation – Reasons for change:</a:t>
            </a:r>
          </a:p>
          <a:p>
            <a:r>
              <a:rPr lang="en-GB" sz="1200" b="0" i="0" u="none" strike="noStrike" kern="1200" baseline="0" dirty="0" smtClean="0">
                <a:solidFill>
                  <a:schemeClr val="tx1"/>
                </a:solidFill>
                <a:latin typeface="+mn-lt"/>
                <a:ea typeface="+mn-ea"/>
                <a:cs typeface="+mn-cs"/>
              </a:rPr>
              <a:t>Rule 22.2.1 includes the phrase </a:t>
            </a:r>
            <a:r>
              <a:rPr lang="en-GB" sz="1200" b="0" i="1" u="none" strike="noStrike" kern="1200" baseline="0" dirty="0" smtClean="0">
                <a:solidFill>
                  <a:schemeClr val="tx1"/>
                </a:solidFill>
                <a:latin typeface="+mn-lt"/>
                <a:ea typeface="+mn-ea"/>
                <a:cs typeface="+mn-cs"/>
              </a:rPr>
              <a:t>‘..an assessment by the Rating Authority…’. </a:t>
            </a:r>
            <a:r>
              <a:rPr lang="en-GB" sz="1200" b="0" i="0" u="none" strike="noStrike" kern="1200" baseline="0" dirty="0" smtClean="0">
                <a:solidFill>
                  <a:schemeClr val="tx1"/>
                </a:solidFill>
                <a:latin typeface="+mn-lt"/>
                <a:ea typeface="+mn-ea"/>
                <a:cs typeface="+mn-cs"/>
              </a:rPr>
              <a:t>This is not representative of current actual practice, as the Rating Authority uses objective methods for the calculation of HF.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23.1 Seaworthiness and Safety (deletion of </a:t>
            </a:r>
            <a:r>
              <a:rPr lang="en-GB" sz="1200" b="0" i="0" u="none" strike="noStrike" kern="1200" baseline="0" dirty="0" err="1" smtClean="0">
                <a:solidFill>
                  <a:schemeClr val="tx1"/>
                </a:solidFill>
                <a:latin typeface="+mn-lt"/>
                <a:ea typeface="+mn-ea"/>
                <a:cs typeface="+mn-cs"/>
              </a:rPr>
              <a:t>dayboat</a:t>
            </a:r>
            <a:r>
              <a:rPr lang="en-GB" sz="1200" b="0" i="0" u="none" strike="noStrike" kern="1200" baseline="0" dirty="0" smtClean="0">
                <a:solidFill>
                  <a:schemeClr val="tx1"/>
                </a:solidFill>
                <a:latin typeface="+mn-lt"/>
                <a:ea typeface="+mn-ea"/>
                <a:cs typeface="+mn-cs"/>
              </a:rPr>
              <a:t>) – Reason for change:</a:t>
            </a:r>
          </a:p>
          <a:p>
            <a:r>
              <a:rPr lang="en-GB" sz="1200" b="0" i="0" u="none" strike="noStrike" kern="1200" baseline="0" dirty="0" smtClean="0">
                <a:solidFill>
                  <a:schemeClr val="tx1"/>
                </a:solidFill>
                <a:latin typeface="+mn-lt"/>
                <a:ea typeface="+mn-ea"/>
                <a:cs typeface="+mn-cs"/>
              </a:rPr>
              <a:t>IRC Rule 24 addresses </a:t>
            </a:r>
            <a:r>
              <a:rPr lang="en-GB" sz="1200" b="0" i="0" u="none" strike="noStrike" kern="1200" baseline="0" dirty="0" err="1" smtClean="0">
                <a:solidFill>
                  <a:schemeClr val="tx1"/>
                </a:solidFill>
                <a:latin typeface="+mn-lt"/>
                <a:ea typeface="+mn-ea"/>
                <a:cs typeface="+mn-cs"/>
              </a:rPr>
              <a:t>Dayboats</a:t>
            </a:r>
            <a:r>
              <a:rPr lang="en-GB" sz="1200" b="0" i="0" u="none" strike="noStrike" kern="1200" baseline="0" dirty="0" smtClean="0">
                <a:solidFill>
                  <a:schemeClr val="tx1"/>
                </a:solidFill>
                <a:latin typeface="+mn-lt"/>
                <a:ea typeface="+mn-ea"/>
                <a:cs typeface="+mn-cs"/>
              </a:rPr>
              <a:t>, noting that they have ‘</a:t>
            </a:r>
            <a:r>
              <a:rPr lang="en-GB" sz="1200" b="0" i="0" u="none" strike="noStrike" kern="1200" baseline="0" dirty="0" err="1" smtClean="0">
                <a:solidFill>
                  <a:schemeClr val="tx1"/>
                </a:solidFill>
                <a:latin typeface="+mn-lt"/>
                <a:ea typeface="+mn-ea"/>
                <a:cs typeface="+mn-cs"/>
              </a:rPr>
              <a:t>Dayboat</a:t>
            </a:r>
            <a:r>
              <a:rPr lang="en-GB" sz="1200" b="0" i="0" u="none" strike="noStrike" kern="1200" baseline="0" dirty="0" smtClean="0">
                <a:solidFill>
                  <a:schemeClr val="tx1"/>
                </a:solidFill>
                <a:latin typeface="+mn-lt"/>
                <a:ea typeface="+mn-ea"/>
                <a:cs typeface="+mn-cs"/>
              </a:rPr>
              <a:t>’ printed on their certificates. The IRC definition of </a:t>
            </a:r>
            <a:r>
              <a:rPr lang="en-GB" sz="1200" b="0" i="0" u="none" strike="noStrike" kern="1200" baseline="0" dirty="0" err="1" smtClean="0">
                <a:solidFill>
                  <a:schemeClr val="tx1"/>
                </a:solidFill>
                <a:latin typeface="+mn-lt"/>
                <a:ea typeface="+mn-ea"/>
                <a:cs typeface="+mn-cs"/>
              </a:rPr>
              <a:t>Dayboat</a:t>
            </a:r>
            <a:r>
              <a:rPr lang="en-GB" sz="1200" b="0" i="0" u="none" strike="noStrike" kern="1200" baseline="0" dirty="0" smtClean="0">
                <a:solidFill>
                  <a:schemeClr val="tx1"/>
                </a:solidFill>
                <a:latin typeface="+mn-lt"/>
                <a:ea typeface="+mn-ea"/>
                <a:cs typeface="+mn-cs"/>
              </a:rPr>
              <a:t> is currently: </a:t>
            </a:r>
            <a:r>
              <a:rPr lang="en-GB" sz="1200" b="0" i="1" u="none" strike="noStrike" kern="1200" baseline="0" dirty="0" smtClean="0">
                <a:solidFill>
                  <a:schemeClr val="tx1"/>
                </a:solidFill>
                <a:latin typeface="+mn-lt"/>
                <a:ea typeface="+mn-ea"/>
                <a:cs typeface="+mn-cs"/>
              </a:rPr>
              <a:t>“A </a:t>
            </a:r>
            <a:r>
              <a:rPr lang="en-GB" sz="1200" b="0" i="1" u="none" strike="noStrike" kern="1200" baseline="0" dirty="0" err="1" smtClean="0">
                <a:solidFill>
                  <a:schemeClr val="tx1"/>
                </a:solidFill>
                <a:latin typeface="+mn-lt"/>
                <a:ea typeface="+mn-ea"/>
                <a:cs typeface="+mn-cs"/>
              </a:rPr>
              <a:t>Dayboat</a:t>
            </a:r>
            <a:r>
              <a:rPr lang="en-GB" sz="1200" b="0" i="1" u="none" strike="noStrike" kern="1200" baseline="0" dirty="0" smtClean="0">
                <a:solidFill>
                  <a:schemeClr val="tx1"/>
                </a:solidFill>
                <a:latin typeface="+mn-lt"/>
                <a:ea typeface="+mn-ea"/>
                <a:cs typeface="+mn-cs"/>
              </a:rPr>
              <a:t> is defined as a boat with LH less than or equal to 10m which cannot meet any of OSR Categories 0 to 4." </a:t>
            </a:r>
            <a:r>
              <a:rPr lang="en-GB" sz="1200" b="0" i="0" u="none" strike="noStrike" kern="1200" baseline="0" dirty="0" smtClean="0">
                <a:solidFill>
                  <a:schemeClr val="tx1"/>
                </a:solidFill>
                <a:latin typeface="+mn-lt"/>
                <a:ea typeface="+mn-ea"/>
                <a:cs typeface="+mn-cs"/>
              </a:rPr>
              <a:t>This may suggest to event Organising Authorities that a boat without ‘</a:t>
            </a:r>
            <a:r>
              <a:rPr lang="en-GB" sz="1200" b="0" i="0" u="none" strike="noStrike" kern="1200" baseline="0" dirty="0" err="1" smtClean="0">
                <a:solidFill>
                  <a:schemeClr val="tx1"/>
                </a:solidFill>
                <a:latin typeface="+mn-lt"/>
                <a:ea typeface="+mn-ea"/>
                <a:cs typeface="+mn-cs"/>
              </a:rPr>
              <a:t>Dayboat</a:t>
            </a:r>
            <a:r>
              <a:rPr lang="en-GB" sz="1200" b="0" i="0" u="none" strike="noStrike" kern="1200" baseline="0" dirty="0" smtClean="0">
                <a:solidFill>
                  <a:schemeClr val="tx1"/>
                </a:solidFill>
                <a:latin typeface="+mn-lt"/>
                <a:ea typeface="+mn-ea"/>
                <a:cs typeface="+mn-cs"/>
              </a:rPr>
              <a:t>’ on their IRC certificate complies with OSRs. The Rating Authority is not in a position to judge OSR compliance, so this is potentially misleading. </a:t>
            </a:r>
          </a:p>
          <a:p>
            <a:r>
              <a:rPr lang="en-GB" sz="1200" b="0" i="0" u="none" strike="noStrike" kern="1200" baseline="0" dirty="0" smtClean="0">
                <a:solidFill>
                  <a:schemeClr val="tx1"/>
                </a:solidFill>
                <a:latin typeface="+mn-lt"/>
                <a:ea typeface="+mn-ea"/>
                <a:cs typeface="+mn-cs"/>
              </a:rPr>
              <a:t>It is also inappropriate that IRC should specify safety equipment, as in IRC Rule 24. That is a matter for an Organising Authority. </a:t>
            </a:r>
          </a:p>
          <a:p>
            <a:r>
              <a:rPr lang="en-GB" sz="1200" b="0" i="0" u="none" strike="noStrike" kern="1200" baseline="0" dirty="0" smtClean="0">
                <a:solidFill>
                  <a:schemeClr val="tx1"/>
                </a:solidFill>
                <a:latin typeface="+mn-lt"/>
                <a:ea typeface="+mn-ea"/>
                <a:cs typeface="+mn-cs"/>
              </a:rPr>
              <a:t>From an IRC rating perspective, it is only relevant whether a boat is fitted with OSR compliant lifelines. Printing ‘</a:t>
            </a:r>
            <a:r>
              <a:rPr lang="en-GB" sz="1200" b="0" i="0" u="none" strike="noStrike" kern="1200" baseline="0" dirty="0" err="1" smtClean="0">
                <a:solidFill>
                  <a:schemeClr val="tx1"/>
                </a:solidFill>
                <a:latin typeface="+mn-lt"/>
                <a:ea typeface="+mn-ea"/>
                <a:cs typeface="+mn-cs"/>
              </a:rPr>
              <a:t>Dayboat</a:t>
            </a:r>
            <a:r>
              <a:rPr lang="en-GB" sz="1200" b="0" i="0" u="none" strike="noStrike" kern="1200" baseline="0" dirty="0" smtClean="0">
                <a:solidFill>
                  <a:schemeClr val="tx1"/>
                </a:solidFill>
                <a:latin typeface="+mn-lt"/>
                <a:ea typeface="+mn-ea"/>
                <a:cs typeface="+mn-cs"/>
              </a:rPr>
              <a:t>’ on a certificate is simply labelling a boat and serves no further purpose. </a:t>
            </a:r>
          </a:p>
          <a:p>
            <a:r>
              <a:rPr lang="en-GB" sz="1200" b="0" i="0" u="none" strike="noStrike" kern="1200" baseline="0" dirty="0" smtClean="0">
                <a:solidFill>
                  <a:schemeClr val="tx1"/>
                </a:solidFill>
                <a:latin typeface="+mn-lt"/>
                <a:ea typeface="+mn-ea"/>
                <a:cs typeface="+mn-cs"/>
              </a:rPr>
              <a:t>It is therefore proposed to amend IRC Rules deleting all references to ‘</a:t>
            </a:r>
            <a:r>
              <a:rPr lang="en-GB" sz="1200" b="0" i="0" u="none" strike="noStrike" kern="1200" baseline="0" dirty="0" err="1" smtClean="0">
                <a:solidFill>
                  <a:schemeClr val="tx1"/>
                </a:solidFill>
                <a:latin typeface="+mn-lt"/>
                <a:ea typeface="+mn-ea"/>
                <a:cs typeface="+mn-cs"/>
              </a:rPr>
              <a:t>Dayboat</a:t>
            </a:r>
            <a:r>
              <a:rPr lang="en-GB" sz="1200" b="0" i="0" u="none" strike="noStrike" kern="1200" baseline="0" dirty="0" smtClean="0">
                <a:solidFill>
                  <a:schemeClr val="tx1"/>
                </a:solidFill>
                <a:latin typeface="+mn-lt"/>
                <a:ea typeface="+mn-ea"/>
                <a:cs typeface="+mn-cs"/>
              </a:rPr>
              <a:t>’ and to clarify that issue of an IRC certificate is entirely independent of compliance with OSRs.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26.1 Advertising not permitted</a:t>
            </a:r>
          </a:p>
          <a:p>
            <a:r>
              <a:rPr lang="en-GB" sz="1200" b="0" i="0" u="none" strike="noStrike" kern="1200" baseline="0" dirty="0" smtClean="0">
                <a:solidFill>
                  <a:schemeClr val="tx1"/>
                </a:solidFill>
                <a:latin typeface="+mn-lt"/>
                <a:ea typeface="+mn-ea"/>
                <a:cs typeface="+mn-cs"/>
              </a:rPr>
              <a:t>IRC 25.1 refers to an incorrect Rule number. In addition, IRC Rule 26.1 refers to World Sailing Regulation 20.7. However, Regulation 20.7 does not relate to Competitors’ advertising so it cannot be referred to as such in the IRC Rule.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Definitions: Lifting Foils – Reasons for change:</a:t>
            </a:r>
          </a:p>
          <a:p>
            <a:r>
              <a:rPr lang="en-GB" sz="1200" b="0" i="0" u="none" strike="noStrike" kern="1200" baseline="0" dirty="0" smtClean="0">
                <a:solidFill>
                  <a:schemeClr val="tx1"/>
                </a:solidFill>
                <a:latin typeface="+mn-lt"/>
                <a:ea typeface="+mn-ea"/>
                <a:cs typeface="+mn-cs"/>
              </a:rPr>
              <a:t>To provide measurement inputs for the rating of horizontal foils </a:t>
            </a:r>
            <a:r>
              <a:rPr lang="en-GB" sz="1200" b="0" i="0" u="none" strike="noStrike" kern="1200" baseline="0" dirty="0" err="1" smtClean="0">
                <a:solidFill>
                  <a:schemeClr val="tx1"/>
                </a:solidFill>
                <a:latin typeface="+mn-lt"/>
                <a:ea typeface="+mn-ea"/>
                <a:cs typeface="+mn-cs"/>
              </a:rPr>
              <a:t>eg</a:t>
            </a:r>
            <a:r>
              <a:rPr lang="en-GB" sz="1200" b="0" i="0" u="none" strike="noStrike" kern="1200" baseline="0" dirty="0" smtClean="0">
                <a:solidFill>
                  <a:schemeClr val="tx1"/>
                </a:solidFill>
                <a:latin typeface="+mn-lt"/>
                <a:ea typeface="+mn-ea"/>
                <a:cs typeface="+mn-cs"/>
              </a:rPr>
              <a:t>. Dynamic Stability System (DSS), ‘Dali’ foils. </a:t>
            </a:r>
          </a:p>
          <a:p>
            <a:r>
              <a:rPr lang="en-GB" sz="1200" b="0" i="0" u="none" strike="noStrike" kern="1200" baseline="0" dirty="0" smtClean="0">
                <a:solidFill>
                  <a:schemeClr val="tx1"/>
                </a:solidFill>
                <a:latin typeface="+mn-lt"/>
                <a:ea typeface="+mn-ea"/>
                <a:cs typeface="+mn-cs"/>
              </a:rPr>
              <a:t>More next!</a:t>
            </a:r>
          </a:p>
          <a:p>
            <a:endParaRPr lang="en-GB"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Definitions: </a:t>
            </a:r>
            <a:r>
              <a:rPr lang="en-GB" dirty="0" smtClean="0"/>
              <a:t>Headsail Head Point Definition – Reasons</a:t>
            </a:r>
            <a:r>
              <a:rPr lang="en-GB" baseline="0" dirty="0" smtClean="0"/>
              <a:t> for change: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ERS 2017-2020 has amended the definition of headsail head point to what we use in our definitions (ERS g.4.2(b)). We should therefore delete it from IRC Definitions. </a:t>
            </a:r>
            <a:endParaRPr lang="en-GB" dirty="0" smtClean="0"/>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7</a:t>
            </a:fld>
            <a:endParaRPr lang="en-GB"/>
          </a:p>
        </p:txBody>
      </p:sp>
    </p:spTree>
    <p:extLst>
      <p:ext uri="{BB962C8B-B14F-4D97-AF65-F5344CB8AC3E}">
        <p14:creationId xmlns:p14="http://schemas.microsoft.com/office/powerpoint/2010/main" xmlns="" val="318522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provide measurement inputs for the rating of horizontal foils </a:t>
            </a:r>
            <a:r>
              <a:rPr lang="en-GB" dirty="0" err="1" smtClean="0"/>
              <a:t>eg</a:t>
            </a:r>
            <a:r>
              <a:rPr lang="en-GB" dirty="0" smtClean="0"/>
              <a:t>. Dynamic Stability System (DSS), ‘Dali’ foils.</a:t>
            </a:r>
          </a:p>
          <a:p>
            <a:endParaRPr lang="en-GB" dirty="0" smtClean="0"/>
          </a:p>
          <a:p>
            <a:r>
              <a:rPr lang="en-GB" dirty="0" smtClean="0"/>
              <a:t>Note that the Rating Authority has</a:t>
            </a:r>
            <a:r>
              <a:rPr lang="en-GB" baseline="0" dirty="0" smtClean="0"/>
              <a:t> the right to require additional information on the foil and the definitions can be modified in accordance </a:t>
            </a:r>
            <a:r>
              <a:rPr lang="en-GB" baseline="0" smtClean="0"/>
              <a:t>with rule 2.8.</a:t>
            </a:r>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9</a:t>
            </a:fld>
            <a:endParaRPr lang="en-GB"/>
          </a:p>
        </p:txBody>
      </p:sp>
    </p:spTree>
    <p:extLst>
      <p:ext uri="{BB962C8B-B14F-4D97-AF65-F5344CB8AC3E}">
        <p14:creationId xmlns:p14="http://schemas.microsoft.com/office/powerpoint/2010/main" xmlns="" val="214175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ERS</a:t>
            </a:r>
            <a:r>
              <a:rPr lang="en-GB" baseline="0" dirty="0" smtClean="0"/>
              <a:t> has been updated for 2017-2020 version</a:t>
            </a:r>
          </a:p>
          <a:p>
            <a:r>
              <a:rPr lang="en-GB" baseline="0" dirty="0" smtClean="0"/>
              <a:t>Don’t forget the ERS and other World Sailing rules and regulations (for example Offshore Special Regulations) are available free from the App. Search for World Sailing in your iOS or Android App store. </a:t>
            </a:r>
          </a:p>
          <a:p>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11</a:t>
            </a:fld>
            <a:endParaRPr lang="en-GB"/>
          </a:p>
        </p:txBody>
      </p:sp>
    </p:spTree>
    <p:extLst>
      <p:ext uri="{BB962C8B-B14F-4D97-AF65-F5344CB8AC3E}">
        <p14:creationId xmlns:p14="http://schemas.microsoft.com/office/powerpoint/2010/main" xmlns="" val="48818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Flotation trim - definition</a:t>
            </a:r>
            <a:r>
              <a:rPr lang="en-GB" baseline="0" dirty="0" smtClean="0"/>
              <a:t> </a:t>
            </a:r>
            <a:r>
              <a:rPr lang="en-GB" dirty="0" smtClean="0"/>
              <a:t>added as part of the ERS H.7.1 conditions for</a:t>
            </a:r>
            <a:r>
              <a:rPr lang="en-GB" baseline="0" dirty="0" smtClean="0"/>
              <a:t> weight and flotation measurement</a:t>
            </a:r>
          </a:p>
          <a:p>
            <a:r>
              <a:rPr lang="en-GB" dirty="0" smtClean="0"/>
              <a:t>2. Waterline definition</a:t>
            </a:r>
            <a:r>
              <a:rPr lang="en-GB" baseline="0" dirty="0" smtClean="0"/>
              <a:t> - removes the reference to </a:t>
            </a:r>
            <a:r>
              <a:rPr lang="en-GB" b="1" baseline="0" dirty="0" smtClean="0"/>
              <a:t>class rules </a:t>
            </a:r>
            <a:r>
              <a:rPr lang="en-GB" baseline="0" dirty="0" smtClean="0"/>
              <a:t>and only refers to the boat in </a:t>
            </a:r>
            <a:r>
              <a:rPr lang="en-GB" b="1" baseline="0" dirty="0" smtClean="0"/>
              <a:t>measurement trim</a:t>
            </a:r>
          </a:p>
          <a:p>
            <a:r>
              <a:rPr lang="en-GB" b="0" baseline="0" dirty="0" smtClean="0"/>
              <a:t>3. Conditions for weight and flotation measurement – </a:t>
            </a:r>
            <a:r>
              <a:rPr lang="en-GB" b="1" i="0" baseline="0" dirty="0" smtClean="0"/>
              <a:t>Conditions for Weight Measurement</a:t>
            </a:r>
            <a:r>
              <a:rPr lang="en-GB" b="0" baseline="0" dirty="0" smtClean="0"/>
              <a:t> has changed to Conditions for </a:t>
            </a:r>
            <a:r>
              <a:rPr lang="en-GB" b="1" baseline="0" dirty="0" smtClean="0">
                <a:solidFill>
                  <a:srgbClr val="FF0000"/>
                </a:solidFill>
              </a:rPr>
              <a:t>Weight </a:t>
            </a:r>
            <a:r>
              <a:rPr lang="en-GB" b="1" u="sng" baseline="0" dirty="0" smtClean="0">
                <a:solidFill>
                  <a:srgbClr val="FF0000"/>
                </a:solidFill>
              </a:rPr>
              <a:t>and Flotation </a:t>
            </a:r>
            <a:r>
              <a:rPr lang="en-GB" b="1" baseline="0" dirty="0" smtClean="0">
                <a:solidFill>
                  <a:srgbClr val="FF0000"/>
                </a:solidFill>
              </a:rPr>
              <a:t>Measurement </a:t>
            </a:r>
            <a:r>
              <a:rPr lang="en-GB" b="0" baseline="0" dirty="0" smtClean="0"/>
              <a:t>that specifies the items to be included in the condition (e.g. rig, sheets, engines, permanent fixtures) and excluded (e.g. sails, fuel, variable ballast, safety equipment).</a:t>
            </a:r>
            <a:endParaRPr lang="en-GB" b="0"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12</a:t>
            </a:fld>
            <a:endParaRPr lang="en-GB"/>
          </a:p>
        </p:txBody>
      </p:sp>
    </p:spTree>
    <p:extLst>
      <p:ext uri="{BB962C8B-B14F-4D97-AF65-F5344CB8AC3E}">
        <p14:creationId xmlns:p14="http://schemas.microsoft.com/office/powerpoint/2010/main" xmlns="" val="418051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1. Variable</a:t>
            </a:r>
            <a:r>
              <a:rPr lang="en-GB" baseline="0" dirty="0" smtClean="0"/>
              <a:t> Ballast – definition changed to add water ballast which may also be moved (as well as varied).</a:t>
            </a:r>
          </a:p>
          <a:p>
            <a:pPr marL="0" indent="0">
              <a:buNone/>
            </a:pPr>
            <a:r>
              <a:rPr lang="en-GB" baseline="0" dirty="0" smtClean="0"/>
              <a:t>2. Boat Weight – definition changed to exclude sails and variable ballast.</a:t>
            </a:r>
          </a:p>
          <a:p>
            <a:pPr marL="0" indent="0">
              <a:buNone/>
            </a:pPr>
            <a:r>
              <a:rPr lang="en-GB" baseline="0" dirty="0" smtClean="0"/>
              <a:t>3. List Angle – definition added to ERS that is in accordance with IRC.</a:t>
            </a:r>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13</a:t>
            </a:fld>
            <a:endParaRPr lang="en-GB"/>
          </a:p>
        </p:txBody>
      </p:sp>
    </p:spTree>
    <p:extLst>
      <p:ext uri="{BB962C8B-B14F-4D97-AF65-F5344CB8AC3E}">
        <p14:creationId xmlns:p14="http://schemas.microsoft.com/office/powerpoint/2010/main" xmlns="" val="45180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1. Variable</a:t>
            </a:r>
            <a:r>
              <a:rPr lang="en-GB" baseline="0" dirty="0" smtClean="0"/>
              <a:t> Ballast – definition changed to add water ballast which may also be moved (as well as varied).</a:t>
            </a:r>
          </a:p>
          <a:p>
            <a:pPr marL="0" indent="0">
              <a:buNone/>
            </a:pPr>
            <a:r>
              <a:rPr lang="en-GB" baseline="0" dirty="0" smtClean="0"/>
              <a:t>2. Boat Weight – definition changed to exclude sails and variable ballast.</a:t>
            </a:r>
          </a:p>
          <a:p>
            <a:pPr marL="0" indent="0">
              <a:buNone/>
            </a:pPr>
            <a:r>
              <a:rPr lang="en-GB" baseline="0" dirty="0" smtClean="0"/>
              <a:t>3. List Angle – definition added to ERS that is in accordance with IRC.</a:t>
            </a:r>
            <a:endParaRPr lang="en-GB" dirty="0"/>
          </a:p>
        </p:txBody>
      </p:sp>
      <p:sp>
        <p:nvSpPr>
          <p:cNvPr id="4" name="Slide Number Placeholder 3"/>
          <p:cNvSpPr>
            <a:spLocks noGrp="1"/>
          </p:cNvSpPr>
          <p:nvPr>
            <p:ph type="sldNum" sz="quarter" idx="10"/>
          </p:nvPr>
        </p:nvSpPr>
        <p:spPr/>
        <p:txBody>
          <a:bodyPr/>
          <a:lstStyle/>
          <a:p>
            <a:fld id="{6CC7BC43-4ED5-4E9A-A94E-AEC47367C3A4}" type="slidenum">
              <a:rPr lang="en-GB" smtClean="0"/>
              <a:pPr/>
              <a:t>14</a:t>
            </a:fld>
            <a:endParaRPr lang="en-GB"/>
          </a:p>
        </p:txBody>
      </p:sp>
    </p:spTree>
    <p:extLst>
      <p:ext uri="{BB962C8B-B14F-4D97-AF65-F5344CB8AC3E}">
        <p14:creationId xmlns:p14="http://schemas.microsoft.com/office/powerpoint/2010/main" xmlns="" val="45180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7" name="Picture 2" descr="C:\Users\jason\Pictures\irc_logo_words_international.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5" name="Picture 2" descr="C:\Users\jason\Pictures\irc_logo_words_international.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pic>
        <p:nvPicPr>
          <p:cNvPr id="14" name="Picture 2" descr="C:\Users\jason\Pictures\irc_logo_words_international.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09315"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6752783"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3/14/2018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2" descr="C:\Users\jason\Pictures\irc_logo_words_international.jpg"/>
          <p:cNvPicPr>
            <a:picLocks noChangeAspect="1" noChangeArrowheads="1"/>
          </p:cNvPicPr>
          <p:nvPr userDrawn="1"/>
        </p:nvPicPr>
        <p:blipFill rotWithShape="1">
          <a:blip r:embed="rId13" cstate="print">
            <a:extLst>
              <a:ext uri="{28A0092B-C50C-407E-A947-70E740481C1C}">
                <a14:useLocalDpi xmlns:a14="http://schemas.microsoft.com/office/drawing/2010/main" xmlns=""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son\Pictures\irc_logo_words_internationa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924" b="8444"/>
          <a:stretch/>
        </p:blipFill>
        <p:spPr bwMode="auto">
          <a:xfrm>
            <a:off x="1551307" y="2991513"/>
            <a:ext cx="6041385"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ctrTitle"/>
          </p:nvPr>
        </p:nvSpPr>
        <p:spPr>
          <a:xfrm>
            <a:off x="685800" y="1600200"/>
            <a:ext cx="7772400" cy="820688"/>
          </a:xfrm>
        </p:spPr>
        <p:txBody>
          <a:bodyPr>
            <a:normAutofit fontScale="90000"/>
          </a:bodyPr>
          <a:lstStyle/>
          <a:p>
            <a:r>
              <a:rPr lang="en-GB" dirty="0" smtClean="0">
                <a:latin typeface="Arial" panose="020B0604020202020204" pitchFamily="34" charset="0"/>
                <a:cs typeface="Arial" panose="020B0604020202020204" pitchFamily="34" charset="0"/>
              </a:rPr>
              <a:t>IRC and ERS Rule Changes</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Measurers Conference</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03648" y="2420888"/>
            <a:ext cx="6400800" cy="449063"/>
          </a:xfrm>
        </p:spPr>
        <p:txBody>
          <a:bodyPr/>
          <a:lstStyle/>
          <a:p>
            <a:r>
              <a:rPr lang="en-GB" dirty="0" smtClean="0">
                <a:latin typeface="Arial" panose="020B0604020202020204" pitchFamily="34" charset="0"/>
                <a:cs typeface="Arial" panose="020B0604020202020204" pitchFamily="34" charset="0"/>
              </a:rPr>
              <a:t>7 &amp; 8 March 2018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22362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Foil Measurement</a:t>
            </a:r>
            <a:endParaRPr lang="en-GB" dirty="0"/>
          </a:p>
        </p:txBody>
      </p:sp>
      <p:pic>
        <p:nvPicPr>
          <p:cNvPr id="1027" name="Picture 3"/>
          <p:cNvPicPr>
            <a:picLocks noGrp="1" noChangeAspect="1" noChangeArrowheads="1"/>
          </p:cNvPicPr>
          <p:nvPr>
            <p:ph idx="1"/>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r="18264"/>
          <a:stretch/>
        </p:blipFill>
        <p:spPr bwMode="auto">
          <a:xfrm>
            <a:off x="107504" y="2589110"/>
            <a:ext cx="3024336" cy="256808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8" name="Picture 4"/>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275856" y="2589110"/>
            <a:ext cx="2592288" cy="298279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9" name="Picture 5"/>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003728" y="2589110"/>
            <a:ext cx="2794648" cy="298279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307109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129797"/>
          </a:xfrm>
        </p:spPr>
        <p:txBody>
          <a:bodyPr/>
          <a:lstStyle/>
          <a:p>
            <a:r>
              <a:rPr lang="en-GB" dirty="0" smtClean="0"/>
              <a:t>ERS Updated for 2017-2020 version</a:t>
            </a:r>
          </a:p>
          <a:p>
            <a:r>
              <a:rPr lang="en-GB" dirty="0" smtClean="0"/>
              <a:t>Available using the World Sailing 2017-2020 App for iOS and Android - search for “World Sailing”</a:t>
            </a:r>
          </a:p>
          <a:p>
            <a:endParaRPr lang="en-GB" dirty="0"/>
          </a:p>
          <a:p>
            <a:endParaRPr lang="en-GB" dirty="0" smtClean="0"/>
          </a:p>
          <a:p>
            <a:endParaRPr lang="en-GB" dirty="0"/>
          </a:p>
          <a:p>
            <a:endParaRPr lang="en-GB" dirty="0" smtClean="0"/>
          </a:p>
          <a:p>
            <a:endParaRPr lang="en-GB" dirty="0" smtClean="0"/>
          </a:p>
          <a:p>
            <a:endParaRPr lang="en-GB" dirty="0" smtClean="0"/>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4077072"/>
            <a:ext cx="1384548" cy="13845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Content Placeholder 1"/>
          <p:cNvSpPr txBox="1">
            <a:spLocks/>
          </p:cNvSpPr>
          <p:nvPr/>
        </p:nvSpPr>
        <p:spPr>
          <a:xfrm>
            <a:off x="1043608" y="5661248"/>
            <a:ext cx="7408333" cy="5760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dirty="0" smtClean="0"/>
              <a:t>ERS Changes that affect IRC only</a:t>
            </a:r>
          </a:p>
          <a:p>
            <a:endParaRPr lang="en-GB" dirty="0" smtClean="0"/>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xmlns="" val="262090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ERS C.6.3(c) - FLOTATION TRIM - </a:t>
            </a:r>
            <a:r>
              <a:rPr lang="en-GB" dirty="0"/>
              <a:t>IRC 18.1 </a:t>
            </a:r>
            <a:endParaRPr lang="en-GB" dirty="0" smtClean="0"/>
          </a:p>
          <a:p>
            <a:endParaRPr lang="en-GB" dirty="0"/>
          </a:p>
          <a:p>
            <a:pPr marL="0" indent="0">
              <a:buNone/>
            </a:pPr>
            <a:endParaRPr lang="en-GB" dirty="0" smtClean="0"/>
          </a:p>
          <a:p>
            <a:endParaRPr lang="en-GB" dirty="0" smtClean="0"/>
          </a:p>
          <a:p>
            <a:r>
              <a:rPr lang="en-GB" dirty="0" smtClean="0"/>
              <a:t>ERS C.6.3(d) - WATERLINE - IRC DEFINITION</a:t>
            </a:r>
          </a:p>
          <a:p>
            <a:pPr marL="0" indent="0">
              <a:buNone/>
            </a:pPr>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3284984"/>
            <a:ext cx="6795665" cy="858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7" y="4941167"/>
            <a:ext cx="7056784" cy="927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826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64904"/>
            <a:ext cx="7408333" cy="3561259"/>
          </a:xfrm>
        </p:spPr>
        <p:txBody>
          <a:bodyPr/>
          <a:lstStyle/>
          <a:p>
            <a:r>
              <a:rPr lang="en-GB" dirty="0"/>
              <a:t>ERS C.6.3(f)(iv) </a:t>
            </a:r>
            <a:r>
              <a:rPr lang="en-GB" dirty="0" smtClean="0"/>
              <a:t>- VARIABLE </a:t>
            </a:r>
            <a:r>
              <a:rPr lang="en-GB" dirty="0"/>
              <a:t>BALLAST - IRC </a:t>
            </a:r>
            <a:r>
              <a:rPr lang="en-GB" dirty="0" smtClean="0"/>
              <a:t>8.2.1</a:t>
            </a:r>
          </a:p>
          <a:p>
            <a:endParaRPr lang="en-GB" dirty="0"/>
          </a:p>
          <a:p>
            <a:endParaRPr lang="en-GB" dirty="0" smtClean="0"/>
          </a:p>
          <a:p>
            <a:endParaRPr lang="en-GB" dirty="0"/>
          </a:p>
          <a:p>
            <a:r>
              <a:rPr lang="en-GB" dirty="0" smtClean="0"/>
              <a:t>ERS C.6.4(h) - BOAT WEIGHT – IRC 17</a:t>
            </a:r>
          </a:p>
          <a:p>
            <a:endParaRPr lang="en-GB" dirty="0" smtClean="0"/>
          </a:p>
          <a:p>
            <a:endParaRPr lang="en-GB" dirty="0" smtClean="0"/>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264" y="4797152"/>
            <a:ext cx="6591300"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2806" y="2977297"/>
            <a:ext cx="7448550" cy="1019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775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36912"/>
            <a:ext cx="7408333" cy="3489251"/>
          </a:xfrm>
        </p:spPr>
        <p:txBody>
          <a:bodyPr/>
          <a:lstStyle/>
          <a:p>
            <a:r>
              <a:rPr lang="en-GB" dirty="0" smtClean="0"/>
              <a:t>ERS C.6.4(j) - LIST ANGLE – IRC 22.3.3 </a:t>
            </a:r>
            <a:endParaRPr lang="en-GB" dirty="0"/>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3140968"/>
            <a:ext cx="7481324" cy="12377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8158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ERS F.1.7(a) - STANDING RIGGING… </a:t>
            </a:r>
          </a:p>
          <a:p>
            <a:r>
              <a:rPr lang="en-GB" dirty="0" smtClean="0"/>
              <a:t>ERS F.1.7(a)(</a:t>
            </a:r>
            <a:r>
              <a:rPr lang="en-GB" dirty="0" err="1" smtClean="0"/>
              <a:t>i</a:t>
            </a:r>
            <a:r>
              <a:rPr lang="en-GB" dirty="0" smtClean="0"/>
              <a:t>) - SHROUD – IRC 21.1.6(a)(</a:t>
            </a:r>
            <a:r>
              <a:rPr lang="en-GB" dirty="0" err="1" smtClean="0"/>
              <a:t>i</a:t>
            </a:r>
            <a:r>
              <a:rPr lang="en-GB" dirty="0" smtClean="0"/>
              <a:t>)</a:t>
            </a:r>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872" y="3789040"/>
            <a:ext cx="7848600" cy="2200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3158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8020413" cy="3450696"/>
          </a:xfrm>
        </p:spPr>
        <p:txBody>
          <a:bodyPr/>
          <a:lstStyle/>
          <a:p>
            <a:r>
              <a:rPr lang="en-GB" dirty="0" smtClean="0"/>
              <a:t>ERS G.7.7 - Seven-Eighths Width - IRC DEFINITIONS</a:t>
            </a:r>
          </a:p>
          <a:p>
            <a:endParaRPr lang="en-GB" dirty="0"/>
          </a:p>
          <a:p>
            <a:endParaRPr lang="en-GB" dirty="0" smtClean="0"/>
          </a:p>
          <a:p>
            <a:endParaRPr lang="en-GB" dirty="0"/>
          </a:p>
          <a:p>
            <a:endParaRPr lang="en-GB" dirty="0" smtClean="0"/>
          </a:p>
          <a:p>
            <a:pPr marL="0" indent="0">
              <a:buNone/>
            </a:pPr>
            <a:endParaRPr lang="en-GB" dirty="0" smtClean="0"/>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3356992"/>
            <a:ext cx="7762875" cy="933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3982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2675467"/>
            <a:ext cx="8568952" cy="3450696"/>
          </a:xfrm>
        </p:spPr>
        <p:txBody>
          <a:bodyPr/>
          <a:lstStyle/>
          <a:p>
            <a:r>
              <a:rPr lang="en-GB" dirty="0" smtClean="0"/>
              <a:t>APPENDIX </a:t>
            </a:r>
            <a:r>
              <a:rPr lang="en-GB" dirty="0"/>
              <a:t>2 </a:t>
            </a:r>
            <a:r>
              <a:rPr lang="en-GB" dirty="0" smtClean="0"/>
              <a:t>- </a:t>
            </a:r>
            <a:r>
              <a:rPr lang="en-GB" dirty="0"/>
              <a:t>Abbreviations for primary sail dimensions</a:t>
            </a:r>
          </a:p>
          <a:p>
            <a:endParaRPr lang="en-GB" dirty="0" smtClean="0"/>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3212976"/>
            <a:ext cx="5413870" cy="3312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4342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solidFill>
                  <a:srgbClr val="FF0000"/>
                </a:solidFill>
              </a:rPr>
              <a:t>NOT USED! </a:t>
            </a:r>
            <a:r>
              <a:rPr lang="en-GB" dirty="0"/>
              <a:t>- </a:t>
            </a:r>
            <a:r>
              <a:rPr lang="en-GB" dirty="0" smtClean="0"/>
              <a:t>ERS </a:t>
            </a:r>
            <a:r>
              <a:rPr lang="en-GB" dirty="0"/>
              <a:t>H.7.1 - CONDITIONS FOR WEIGHT AND FLOTATION MEASUREMENT - IRC 17.1</a:t>
            </a:r>
          </a:p>
          <a:p>
            <a:r>
              <a:rPr lang="en-GB" dirty="0" smtClean="0">
                <a:solidFill>
                  <a:srgbClr val="FF0000"/>
                </a:solidFill>
              </a:rPr>
              <a:t>NOT USED! </a:t>
            </a:r>
            <a:r>
              <a:rPr lang="en-GB" dirty="0"/>
              <a:t>-</a:t>
            </a:r>
            <a:r>
              <a:rPr lang="en-GB" dirty="0" smtClean="0"/>
              <a:t> ERS C.6.5(a) - SERIES DATE</a:t>
            </a:r>
          </a:p>
          <a:p>
            <a:r>
              <a:rPr lang="en-GB" dirty="0" smtClean="0">
                <a:solidFill>
                  <a:srgbClr val="FF0000"/>
                </a:solidFill>
              </a:rPr>
              <a:t>NOT USED! </a:t>
            </a:r>
            <a:r>
              <a:rPr lang="en-GB" dirty="0" smtClean="0"/>
              <a:t>- ERS C.6.5(b) - AGE DATE</a:t>
            </a:r>
          </a:p>
          <a:p>
            <a:endParaRPr lang="en-GB" dirty="0"/>
          </a:p>
          <a:p>
            <a:r>
              <a:rPr lang="en-GB" dirty="0">
                <a:solidFill>
                  <a:srgbClr val="FF0000"/>
                </a:solidFill>
              </a:rPr>
              <a:t>NOT USED! </a:t>
            </a:r>
            <a:r>
              <a:rPr lang="en-GB" dirty="0"/>
              <a:t>- ERS E.1.2(m) - FOIL</a:t>
            </a:r>
          </a:p>
          <a:p>
            <a:endParaRPr lang="en-GB" dirty="0"/>
          </a:p>
        </p:txBody>
      </p:sp>
      <p:sp>
        <p:nvSpPr>
          <p:cNvPr id="3" name="Title 2"/>
          <p:cNvSpPr>
            <a:spLocks noGrp="1"/>
          </p:cNvSpPr>
          <p:nvPr>
            <p:ph type="title"/>
          </p:nvPr>
        </p:nvSpPr>
        <p:spPr/>
        <p:txBody>
          <a:bodyPr>
            <a:normAutofit fontScale="90000"/>
          </a:bodyPr>
          <a:lstStyle/>
          <a:p>
            <a:r>
              <a:rPr lang="en-GB" dirty="0" smtClean="0"/>
              <a:t>ERS Changes</a:t>
            </a:r>
            <a:br>
              <a:rPr lang="en-GB" dirty="0" smtClean="0"/>
            </a:br>
            <a:r>
              <a:rPr lang="en-GB" dirty="0" smtClean="0"/>
              <a:t>2017-2020</a:t>
            </a:r>
            <a:endParaRPr lang="en-GB" dirty="0"/>
          </a:p>
        </p:txBody>
      </p:sp>
    </p:spTree>
    <p:extLst>
      <p:ext uri="{BB962C8B-B14F-4D97-AF65-F5344CB8AC3E}">
        <p14:creationId xmlns:p14="http://schemas.microsoft.com/office/powerpoint/2010/main" xmlns="" val="1716629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60848"/>
            <a:ext cx="7408333" cy="4392488"/>
          </a:xfrm>
        </p:spPr>
        <p:txBody>
          <a:bodyPr>
            <a:normAutofit lnSpcReduction="10000"/>
          </a:bodyPr>
          <a:lstStyle/>
          <a:p>
            <a:r>
              <a:rPr lang="en-GB" dirty="0" smtClean="0"/>
              <a:t>2.6 Calculation of IRC</a:t>
            </a:r>
          </a:p>
          <a:p>
            <a:r>
              <a:rPr lang="en-GB" dirty="0" smtClean="0"/>
              <a:t>17.1 Boat Weight</a:t>
            </a:r>
          </a:p>
          <a:p>
            <a:r>
              <a:rPr lang="en-GB" dirty="0" smtClean="0"/>
              <a:t>17.5 Boat Weight from sailing weight</a:t>
            </a:r>
          </a:p>
          <a:p>
            <a:r>
              <a:rPr lang="en-GB" dirty="0" smtClean="0"/>
              <a:t>18.1 Overhangs and Draft</a:t>
            </a:r>
          </a:p>
          <a:p>
            <a:r>
              <a:rPr lang="en-GB" dirty="0" smtClean="0"/>
              <a:t>19.6 Hull Appendages – material in the fin</a:t>
            </a:r>
          </a:p>
          <a:p>
            <a:r>
              <a:rPr lang="en-GB" dirty="0" smtClean="0"/>
              <a:t>22.3.3 List angle</a:t>
            </a:r>
          </a:p>
          <a:p>
            <a:r>
              <a:rPr lang="en-GB" dirty="0" smtClean="0"/>
              <a:t>Definitions:</a:t>
            </a:r>
          </a:p>
          <a:p>
            <a:pPr lvl="1"/>
            <a:r>
              <a:rPr lang="en-GB" dirty="0" smtClean="0"/>
              <a:t>Series Date and Age Date</a:t>
            </a:r>
          </a:p>
          <a:p>
            <a:pPr lvl="1"/>
            <a:r>
              <a:rPr lang="en-GB" dirty="0" smtClean="0"/>
              <a:t>STL</a:t>
            </a:r>
          </a:p>
          <a:p>
            <a:pPr lvl="1"/>
            <a:r>
              <a:rPr lang="en-GB" b="1" dirty="0" smtClean="0"/>
              <a:t>Aft Rigging</a:t>
            </a:r>
          </a:p>
          <a:p>
            <a:pPr lvl="1"/>
            <a:r>
              <a:rPr lang="en-GB" dirty="0" smtClean="0"/>
              <a:t>HUW, MUW 7/8 Width of Headsail and Mainsail</a:t>
            </a:r>
            <a:endParaRPr lang="en-GB" dirty="0"/>
          </a:p>
          <a:p>
            <a:pPr lvl="1"/>
            <a:endParaRPr lang="en-GB" dirty="0" smtClean="0"/>
          </a:p>
          <a:p>
            <a:pPr lvl="1"/>
            <a:endParaRPr lang="en-GB" dirty="0"/>
          </a:p>
        </p:txBody>
      </p:sp>
      <p:sp>
        <p:nvSpPr>
          <p:cNvPr id="3" name="Title 2"/>
          <p:cNvSpPr>
            <a:spLocks noGrp="1"/>
          </p:cNvSpPr>
          <p:nvPr>
            <p:ph type="title"/>
          </p:nvPr>
        </p:nvSpPr>
        <p:spPr/>
        <p:txBody>
          <a:bodyPr>
            <a:normAutofit/>
          </a:bodyPr>
          <a:lstStyle/>
          <a:p>
            <a:r>
              <a:rPr lang="en-GB" dirty="0" smtClean="0"/>
              <a:t>IRC Rule Changes 2017</a:t>
            </a:r>
            <a:endParaRPr lang="en-GB" dirty="0"/>
          </a:p>
        </p:txBody>
      </p:sp>
    </p:spTree>
    <p:extLst>
      <p:ext uri="{BB962C8B-B14F-4D97-AF65-F5344CB8AC3E}">
        <p14:creationId xmlns:p14="http://schemas.microsoft.com/office/powerpoint/2010/main" xmlns="" val="3505212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564904"/>
            <a:ext cx="8424936" cy="3777869"/>
          </a:xfrm>
        </p:spPr>
        <p:txBody>
          <a:bodyPr>
            <a:normAutofit fontScale="85000" lnSpcReduction="20000"/>
          </a:bodyPr>
          <a:lstStyle/>
          <a:p>
            <a:pPr marL="0" indent="0">
              <a:buNone/>
            </a:pPr>
            <a:r>
              <a:rPr lang="en-GB" b="1" dirty="0"/>
              <a:t>Aft rigging</a:t>
            </a:r>
            <a:r>
              <a:rPr lang="en-GB" dirty="0"/>
              <a:t>: The total number of </a:t>
            </a:r>
            <a:r>
              <a:rPr lang="en-GB" b="1" dirty="0"/>
              <a:t>stays</a:t>
            </a:r>
            <a:r>
              <a:rPr lang="en-GB" dirty="0"/>
              <a:t> and/or sets of </a:t>
            </a:r>
            <a:r>
              <a:rPr lang="en-GB" b="1" dirty="0"/>
              <a:t>stays</a:t>
            </a:r>
            <a:r>
              <a:rPr lang="en-GB" dirty="0"/>
              <a:t> connected to the mast </a:t>
            </a:r>
            <a:r>
              <a:rPr lang="en-GB" b="1" dirty="0"/>
              <a:t>spar</a:t>
            </a:r>
            <a:r>
              <a:rPr lang="en-GB" dirty="0"/>
              <a:t> above the top of the boom set horizontal providing aft support and/or control</a:t>
            </a:r>
            <a:r>
              <a:rPr lang="en-GB" dirty="0" smtClean="0"/>
              <a:t>.</a:t>
            </a:r>
          </a:p>
          <a:p>
            <a:pPr marL="0" indent="0">
              <a:buNone/>
            </a:pPr>
            <a:endParaRPr lang="en-GB" dirty="0" smtClean="0"/>
          </a:p>
          <a:p>
            <a:pPr marL="0" indent="0">
              <a:buNone/>
            </a:pPr>
            <a:r>
              <a:rPr lang="en-GB" dirty="0" smtClean="0"/>
              <a:t>(a) Any </a:t>
            </a:r>
            <a:r>
              <a:rPr lang="en-GB" dirty="0"/>
              <a:t>pairs of </a:t>
            </a:r>
            <a:r>
              <a:rPr lang="en-GB" b="1" dirty="0"/>
              <a:t>stays</a:t>
            </a:r>
            <a:r>
              <a:rPr lang="en-GB" dirty="0"/>
              <a:t> attached to the mast </a:t>
            </a:r>
            <a:r>
              <a:rPr lang="en-GB" b="1" dirty="0"/>
              <a:t>spar</a:t>
            </a:r>
            <a:r>
              <a:rPr lang="en-GB" dirty="0"/>
              <a:t> at the same position port and starboard on the mast </a:t>
            </a:r>
            <a:r>
              <a:rPr lang="en-GB" b="1" dirty="0"/>
              <a:t>spar</a:t>
            </a:r>
            <a:r>
              <a:rPr lang="en-GB" dirty="0"/>
              <a:t> shall count as one set of </a:t>
            </a:r>
            <a:r>
              <a:rPr lang="en-GB" b="1" dirty="0"/>
              <a:t>stays</a:t>
            </a:r>
            <a:r>
              <a:rPr lang="en-GB" dirty="0"/>
              <a:t>. </a:t>
            </a:r>
            <a:r>
              <a:rPr lang="en-GB" dirty="0" err="1" smtClean="0"/>
              <a:t>Eg</a:t>
            </a:r>
            <a:r>
              <a:rPr lang="en-GB" dirty="0" smtClean="0"/>
              <a:t>, whether </a:t>
            </a:r>
            <a:r>
              <a:rPr lang="en-GB" dirty="0"/>
              <a:t>there be a single standing </a:t>
            </a:r>
            <a:r>
              <a:rPr lang="en-GB" b="1" dirty="0"/>
              <a:t>backstay</a:t>
            </a:r>
            <a:r>
              <a:rPr lang="en-GB" dirty="0"/>
              <a:t> or twin </a:t>
            </a:r>
            <a:r>
              <a:rPr lang="en-GB" b="1" dirty="0"/>
              <a:t>running backstays</a:t>
            </a:r>
            <a:r>
              <a:rPr lang="en-GB" dirty="0"/>
              <a:t> these are counted as one set of </a:t>
            </a:r>
            <a:r>
              <a:rPr lang="en-GB" b="1" dirty="0"/>
              <a:t>stays</a:t>
            </a:r>
            <a:r>
              <a:rPr lang="en-GB" dirty="0" smtClean="0"/>
              <a:t>.</a:t>
            </a:r>
          </a:p>
          <a:p>
            <a:pPr marL="0" indent="0">
              <a:buNone/>
            </a:pPr>
            <a:endParaRPr lang="en-GB" dirty="0"/>
          </a:p>
          <a:p>
            <a:pPr marL="0" indent="0">
              <a:buNone/>
            </a:pPr>
            <a:r>
              <a:rPr lang="en-GB" dirty="0"/>
              <a:t>(b) Any deflectors or adjusters attached between the top most </a:t>
            </a:r>
            <a:r>
              <a:rPr lang="en-GB" b="1" dirty="0"/>
              <a:t>stay</a:t>
            </a:r>
            <a:r>
              <a:rPr lang="en-GB" dirty="0"/>
              <a:t> and the mast </a:t>
            </a:r>
            <a:r>
              <a:rPr lang="en-GB" b="1" dirty="0"/>
              <a:t>spar</a:t>
            </a:r>
            <a:r>
              <a:rPr lang="en-GB" dirty="0"/>
              <a:t> shall also be counted. Any deflectors or adjusters attached between any other </a:t>
            </a:r>
            <a:r>
              <a:rPr lang="en-GB" b="1" dirty="0"/>
              <a:t>stay</a:t>
            </a:r>
            <a:r>
              <a:rPr lang="en-GB" dirty="0"/>
              <a:t> and the mast </a:t>
            </a:r>
            <a:r>
              <a:rPr lang="en-GB" b="1" dirty="0"/>
              <a:t>spar</a:t>
            </a:r>
            <a:r>
              <a:rPr lang="en-GB" dirty="0"/>
              <a:t> with separation from the attachment point of the primary </a:t>
            </a:r>
            <a:r>
              <a:rPr lang="en-GB" b="1" dirty="0"/>
              <a:t>stay</a:t>
            </a:r>
            <a:r>
              <a:rPr lang="en-GB" dirty="0"/>
              <a:t> of 10% of P or greater shall also be considered as a separate </a:t>
            </a:r>
            <a:r>
              <a:rPr lang="en-GB" b="1" dirty="0"/>
              <a:t>stay</a:t>
            </a:r>
            <a:r>
              <a:rPr lang="en-GB" dirty="0"/>
              <a:t> for these purposes.</a:t>
            </a:r>
          </a:p>
        </p:txBody>
      </p:sp>
      <p:sp>
        <p:nvSpPr>
          <p:cNvPr id="3" name="Title 2"/>
          <p:cNvSpPr>
            <a:spLocks noGrp="1"/>
          </p:cNvSpPr>
          <p:nvPr>
            <p:ph type="title"/>
          </p:nvPr>
        </p:nvSpPr>
        <p:spPr/>
        <p:txBody>
          <a:bodyPr/>
          <a:lstStyle/>
          <a:p>
            <a:r>
              <a:rPr lang="en-GB" dirty="0" smtClean="0"/>
              <a:t>Aft Rigging</a:t>
            </a:r>
            <a:endParaRPr lang="en-GB" dirty="0"/>
          </a:p>
        </p:txBody>
      </p:sp>
    </p:spTree>
    <p:extLst>
      <p:ext uri="{BB962C8B-B14F-4D97-AF65-F5344CB8AC3E}">
        <p14:creationId xmlns:p14="http://schemas.microsoft.com/office/powerpoint/2010/main" xmlns="" val="238149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a:t>Aft Rigging</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5008"/>
          <a:stretch/>
        </p:blipFill>
        <p:spPr bwMode="auto">
          <a:xfrm>
            <a:off x="444907" y="2348880"/>
            <a:ext cx="8254186" cy="3987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48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normAutofit/>
          </a:bodyPr>
          <a:lstStyle/>
          <a:p>
            <a:r>
              <a:rPr lang="en-GB" dirty="0" smtClean="0"/>
              <a:t>Aft Rigging</a:t>
            </a:r>
            <a:endParaRPr lang="en-GB" dirty="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3" t="34488" r="283" b="30520"/>
          <a:stretch/>
        </p:blipFill>
        <p:spPr bwMode="auto">
          <a:xfrm>
            <a:off x="444907" y="2492896"/>
            <a:ext cx="8254186" cy="3987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082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a:t>Aft Rigging</a:t>
            </a:r>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42" t="66206" r="942" b="-1198"/>
          <a:stretch/>
        </p:blipFill>
        <p:spPr bwMode="auto">
          <a:xfrm>
            <a:off x="444907" y="2492896"/>
            <a:ext cx="8254186" cy="3987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653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60848"/>
            <a:ext cx="7804389" cy="4392488"/>
          </a:xfrm>
        </p:spPr>
        <p:txBody>
          <a:bodyPr>
            <a:normAutofit/>
          </a:bodyPr>
          <a:lstStyle/>
          <a:p>
            <a:r>
              <a:rPr lang="en-GB" dirty="0" smtClean="0"/>
              <a:t>8.2.1 Short Handed Certificate</a:t>
            </a:r>
          </a:p>
          <a:p>
            <a:r>
              <a:rPr lang="en-GB" dirty="0" smtClean="0"/>
              <a:t>13.2 Measurements and Compliance</a:t>
            </a:r>
          </a:p>
          <a:p>
            <a:r>
              <a:rPr lang="en-GB" dirty="0" smtClean="0"/>
              <a:t>17.1 Boat Weight – berth cushions</a:t>
            </a:r>
          </a:p>
          <a:p>
            <a:r>
              <a:rPr lang="en-GB" dirty="0" smtClean="0"/>
              <a:t>21.5 Mainsails MUW, MTW and MHW</a:t>
            </a:r>
          </a:p>
          <a:p>
            <a:r>
              <a:rPr lang="en-GB" dirty="0" smtClean="0"/>
              <a:t>22.2.1 Hull Factor Evaluation</a:t>
            </a:r>
          </a:p>
          <a:p>
            <a:r>
              <a:rPr lang="en-GB" dirty="0" smtClean="0"/>
              <a:t>23.1 Seaworthiness and Safety (deletion of </a:t>
            </a:r>
            <a:r>
              <a:rPr lang="en-GB" dirty="0" err="1" smtClean="0"/>
              <a:t>dayboat</a:t>
            </a:r>
            <a:r>
              <a:rPr lang="en-GB" dirty="0" smtClean="0"/>
              <a:t>)</a:t>
            </a:r>
          </a:p>
          <a:p>
            <a:r>
              <a:rPr lang="en-GB" dirty="0" smtClean="0"/>
              <a:t>26.1 Advertising not permitted</a:t>
            </a:r>
          </a:p>
          <a:p>
            <a:r>
              <a:rPr lang="en-GB" dirty="0" smtClean="0"/>
              <a:t>Definitions: </a:t>
            </a:r>
          </a:p>
          <a:p>
            <a:pPr lvl="1"/>
            <a:r>
              <a:rPr lang="en-GB" b="1" dirty="0" smtClean="0"/>
              <a:t>Lifting Foils</a:t>
            </a:r>
          </a:p>
          <a:p>
            <a:pPr lvl="1"/>
            <a:r>
              <a:rPr lang="en-GB" dirty="0" smtClean="0"/>
              <a:t>Headsail Head Point Definition</a:t>
            </a:r>
          </a:p>
          <a:p>
            <a:pPr lvl="1"/>
            <a:endParaRPr lang="en-GB" dirty="0"/>
          </a:p>
          <a:p>
            <a:pPr lvl="1"/>
            <a:endParaRPr lang="en-GB" dirty="0" smtClean="0"/>
          </a:p>
          <a:p>
            <a:pPr lvl="1"/>
            <a:endParaRPr lang="en-GB" dirty="0"/>
          </a:p>
        </p:txBody>
      </p:sp>
      <p:sp>
        <p:nvSpPr>
          <p:cNvPr id="3" name="Title 2"/>
          <p:cNvSpPr>
            <a:spLocks noGrp="1"/>
          </p:cNvSpPr>
          <p:nvPr>
            <p:ph type="title"/>
          </p:nvPr>
        </p:nvSpPr>
        <p:spPr/>
        <p:txBody>
          <a:bodyPr>
            <a:normAutofit/>
          </a:bodyPr>
          <a:lstStyle/>
          <a:p>
            <a:r>
              <a:rPr lang="en-GB" dirty="0" smtClean="0"/>
              <a:t>IRC Rule Changes 2018</a:t>
            </a:r>
            <a:endParaRPr lang="en-GB" dirty="0"/>
          </a:p>
        </p:txBody>
      </p:sp>
    </p:spTree>
    <p:extLst>
      <p:ext uri="{BB962C8B-B14F-4D97-AF65-F5344CB8AC3E}">
        <p14:creationId xmlns:p14="http://schemas.microsoft.com/office/powerpoint/2010/main" xmlns="" val="1519404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Foils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84784"/>
            <a:ext cx="3885396"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484784"/>
            <a:ext cx="3744416" cy="2496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401"/>
          <a:stretch/>
        </p:blipFill>
        <p:spPr bwMode="auto">
          <a:xfrm>
            <a:off x="1691680" y="3886926"/>
            <a:ext cx="4320480" cy="2834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0222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348880"/>
            <a:ext cx="8352928" cy="3960440"/>
          </a:xfrm>
        </p:spPr>
        <p:txBody>
          <a:bodyPr>
            <a:normAutofit fontScale="77500" lnSpcReduction="20000"/>
          </a:bodyPr>
          <a:lstStyle/>
          <a:p>
            <a:pPr marL="0" indent="0">
              <a:buNone/>
            </a:pPr>
            <a:r>
              <a:rPr lang="en-GB" b="1" dirty="0"/>
              <a:t>LIFTING FOILS: </a:t>
            </a:r>
          </a:p>
          <a:p>
            <a:pPr marL="0" indent="0">
              <a:buNone/>
            </a:pPr>
            <a:r>
              <a:rPr lang="en-GB" b="1" dirty="0" smtClean="0"/>
              <a:t>No</a:t>
            </a:r>
            <a:r>
              <a:rPr lang="en-GB" b="1" dirty="0"/>
              <a:t>. of Foils</a:t>
            </a:r>
            <a:r>
              <a:rPr lang="en-GB" dirty="0"/>
              <a:t>: The maximum number of foils that may be actively in use simultaneously. </a:t>
            </a:r>
          </a:p>
          <a:p>
            <a:pPr marL="0" indent="0">
              <a:buNone/>
            </a:pPr>
            <a:endParaRPr lang="en-GB" dirty="0"/>
          </a:p>
          <a:p>
            <a:pPr marL="0" indent="0">
              <a:buNone/>
            </a:pPr>
            <a:r>
              <a:rPr lang="en-GB" dirty="0"/>
              <a:t>W</a:t>
            </a:r>
            <a:r>
              <a:rPr lang="en-GB" dirty="0" smtClean="0"/>
              <a:t>ith </a:t>
            </a:r>
            <a:r>
              <a:rPr lang="en-GB" dirty="0"/>
              <a:t>the </a:t>
            </a:r>
            <a:r>
              <a:rPr lang="en-GB" b="1" dirty="0"/>
              <a:t>boat </a:t>
            </a:r>
            <a:r>
              <a:rPr lang="en-GB" dirty="0"/>
              <a:t>upright in </a:t>
            </a:r>
            <a:r>
              <a:rPr lang="en-GB" b="1" dirty="0"/>
              <a:t>flotation trim, </a:t>
            </a:r>
            <a:r>
              <a:rPr lang="en-GB" dirty="0"/>
              <a:t>for each foil: </a:t>
            </a:r>
          </a:p>
          <a:p>
            <a:pPr marL="0" indent="0">
              <a:buNone/>
            </a:pPr>
            <a:endParaRPr lang="en-GB" dirty="0" smtClean="0"/>
          </a:p>
          <a:p>
            <a:pPr marL="0" indent="0">
              <a:buNone/>
            </a:pPr>
            <a:r>
              <a:rPr lang="en-GB" b="1" dirty="0" smtClean="0"/>
              <a:t>Foil Span</a:t>
            </a:r>
            <a:r>
              <a:rPr lang="en-GB" dirty="0" smtClean="0"/>
              <a:t> - </a:t>
            </a:r>
            <a:r>
              <a:rPr lang="en-GB" dirty="0"/>
              <a:t>The maximum transverse distance outside the </a:t>
            </a:r>
            <a:r>
              <a:rPr lang="en-GB" u="sng" dirty="0"/>
              <a:t>hull shell</a:t>
            </a:r>
            <a:r>
              <a:rPr lang="en-GB" dirty="0"/>
              <a:t> between any two points on the foil in its fully extended position. </a:t>
            </a:r>
          </a:p>
          <a:p>
            <a:pPr marL="0" indent="0">
              <a:buNone/>
            </a:pPr>
            <a:endParaRPr lang="en-GB" dirty="0" smtClean="0"/>
          </a:p>
          <a:p>
            <a:pPr marL="0" indent="0">
              <a:buNone/>
            </a:pPr>
            <a:r>
              <a:rPr lang="en-GB" b="1" dirty="0" smtClean="0"/>
              <a:t>Foil Chord</a:t>
            </a:r>
            <a:r>
              <a:rPr lang="en-GB" dirty="0"/>
              <a:t> </a:t>
            </a:r>
            <a:r>
              <a:rPr lang="en-GB" dirty="0" smtClean="0"/>
              <a:t>- </a:t>
            </a:r>
            <a:r>
              <a:rPr lang="en-GB" dirty="0"/>
              <a:t>The maximum longitudinal distance of the foil. </a:t>
            </a:r>
          </a:p>
          <a:p>
            <a:pPr marL="0" indent="0">
              <a:buNone/>
            </a:pPr>
            <a:endParaRPr lang="en-GB" dirty="0" smtClean="0"/>
          </a:p>
          <a:p>
            <a:pPr marL="0" indent="0">
              <a:buNone/>
            </a:pPr>
            <a:r>
              <a:rPr lang="en-GB" dirty="0" smtClean="0"/>
              <a:t>The </a:t>
            </a:r>
            <a:r>
              <a:rPr lang="en-GB" dirty="0"/>
              <a:t>IRC </a:t>
            </a:r>
            <a:r>
              <a:rPr lang="en-GB" u="sng" dirty="0"/>
              <a:t>Rating Authority</a:t>
            </a:r>
            <a:r>
              <a:rPr lang="en-GB" dirty="0"/>
              <a:t> reserves the right to require additional detail to be supplied and also to modify the above definitions on a case by case basis in accordance with IRC Rule 2.8. </a:t>
            </a:r>
          </a:p>
        </p:txBody>
      </p:sp>
      <p:sp>
        <p:nvSpPr>
          <p:cNvPr id="3" name="Title 2"/>
          <p:cNvSpPr>
            <a:spLocks noGrp="1"/>
          </p:cNvSpPr>
          <p:nvPr>
            <p:ph type="title"/>
          </p:nvPr>
        </p:nvSpPr>
        <p:spPr/>
        <p:txBody>
          <a:bodyPr/>
          <a:lstStyle/>
          <a:p>
            <a:r>
              <a:rPr lang="en-GB" dirty="0" smtClean="0"/>
              <a:t>Foil Measurement</a:t>
            </a:r>
            <a:endParaRPr lang="en-GB" dirty="0"/>
          </a:p>
        </p:txBody>
      </p:sp>
    </p:spTree>
    <p:extLst>
      <p:ext uri="{BB962C8B-B14F-4D97-AF65-F5344CB8AC3E}">
        <p14:creationId xmlns:p14="http://schemas.microsoft.com/office/powerpoint/2010/main" xmlns="" val="2580335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466</TotalTime>
  <Words>2132</Words>
  <Application>Microsoft Office PowerPoint</Application>
  <PresentationFormat>On-screen Show (4:3)</PresentationFormat>
  <Paragraphs>191</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IRC and ERS Rule Changes Measurers Conference</vt:lpstr>
      <vt:lpstr>IRC Rule Changes 2017</vt:lpstr>
      <vt:lpstr>Aft Rigging</vt:lpstr>
      <vt:lpstr>Aft Rigging</vt:lpstr>
      <vt:lpstr>Aft Rigging</vt:lpstr>
      <vt:lpstr>Aft Rigging</vt:lpstr>
      <vt:lpstr>IRC Rule Changes 2018</vt:lpstr>
      <vt:lpstr>Foils</vt:lpstr>
      <vt:lpstr>Foil Measurement</vt:lpstr>
      <vt:lpstr>Foil Measurement</vt:lpstr>
      <vt:lpstr>ERS Changes 2017-2020</vt:lpstr>
      <vt:lpstr>ERS Changes 2017-2020</vt:lpstr>
      <vt:lpstr>ERS Changes 2017-2020</vt:lpstr>
      <vt:lpstr>ERS Changes 2017-2020</vt:lpstr>
      <vt:lpstr>ERS Changes 2017-2020</vt:lpstr>
      <vt:lpstr>ERS Changes 2017-2020</vt:lpstr>
      <vt:lpstr>ERS Changes 2017-2020</vt:lpstr>
      <vt:lpstr>ERS Changes 2017-2020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IRC Rating System</dc:title>
  <dc:creator>Jason</dc:creator>
  <cp:lastModifiedBy>Jason Smithwick, RORC Rating Office</cp:lastModifiedBy>
  <cp:revision>56</cp:revision>
  <dcterms:created xsi:type="dcterms:W3CDTF">2017-11-14T14:52:41Z</dcterms:created>
  <dcterms:modified xsi:type="dcterms:W3CDTF">2018-03-14T13:53:39Z</dcterms:modified>
</cp:coreProperties>
</file>